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c231a2e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c231a2e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Haremos una prueba en directo de la funcionalidad del pedir productos para la aplicación.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216024d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216024d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primero que podemos ver es la paleta de colores usada, sencilla y los tonos que más usa son el amarillo y el azúl ya que son colores representativos de Cádiz. </a:t>
            </a:r>
            <a:r>
              <a:rPr lang="es"/>
              <a:t>También</a:t>
            </a:r>
            <a:r>
              <a:rPr lang="es"/>
              <a:t> el rojo madera para detalles como cuando un botón es pulsado.</a:t>
            </a:r>
            <a:endParaRPr/>
          </a:p>
          <a:p>
            <a:pPr indent="0" lvl="0" marL="0" rtl="0" algn="l">
              <a:spcBef>
                <a:spcPts val="0"/>
              </a:spcBef>
              <a:spcAft>
                <a:spcPts val="0"/>
              </a:spcAft>
              <a:buNone/>
            </a:pPr>
            <a:r>
              <a:rPr lang="es"/>
              <a:t>Lo siguiente que podemos ver es la fuente que he usado, que las descargue de la página daFont.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216024d2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216024d2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logo usado es una imagen minimalista de la catedral de Cádiz con olas en primer plano. La catedral es uno de los </a:t>
            </a:r>
            <a:r>
              <a:rPr lang="es"/>
              <a:t>símbolos</a:t>
            </a:r>
            <a:r>
              <a:rPr lang="es"/>
              <a:t> más representativos de Cádiz, transmite sobriedad debido a su sencillez y elegancia.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216024d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216024d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Footer: </a:t>
            </a:r>
            <a:endParaRPr u="sng"/>
          </a:p>
          <a:p>
            <a:pPr indent="0" lvl="0" marL="0" rtl="0" algn="l">
              <a:spcBef>
                <a:spcPts val="0"/>
              </a:spcBef>
              <a:spcAft>
                <a:spcPts val="0"/>
              </a:spcAft>
              <a:buNone/>
            </a:pPr>
            <a:r>
              <a:rPr lang="es"/>
              <a:t>El Footer quería que fuesen sencillo y que cualquiera pudiese entender su uso, ya que es similar al del resto de </a:t>
            </a:r>
            <a:r>
              <a:rPr lang="es"/>
              <a:t>aplicaciones</a:t>
            </a:r>
            <a:r>
              <a:rPr lang="es"/>
              <a:t> que estamos acostumbrados a usar. </a:t>
            </a:r>
            <a:endParaRPr/>
          </a:p>
          <a:p>
            <a:pPr indent="0" lvl="0" marL="0" rtl="0" algn="l">
              <a:spcBef>
                <a:spcPts val="0"/>
              </a:spcBef>
              <a:spcAft>
                <a:spcPts val="0"/>
              </a:spcAft>
              <a:buNone/>
            </a:pPr>
            <a:r>
              <a:rPr lang="es"/>
              <a:t>Home nos lleva a la página principal que tiene todos los souvenirs, junto con los tipos de souvenirs que tenemos. Favoritos nos lleva a los souvenirs que tenemos guardados como favoritos. Perfil que nos permite ir a nuestro perfil para saber nuestro nombre de usuario, correo </a:t>
            </a:r>
            <a:r>
              <a:rPr lang="es"/>
              <a:t>electrónico</a:t>
            </a:r>
            <a:r>
              <a:rPr lang="es"/>
              <a:t>, añadir una foto o modificar los datos que ya tenemos e incluso borrar nuestra cuenta.</a:t>
            </a:r>
            <a:endParaRPr/>
          </a:p>
          <a:p>
            <a:pPr indent="0" lvl="0" marL="0" rtl="0" algn="l">
              <a:spcBef>
                <a:spcPts val="0"/>
              </a:spcBef>
              <a:spcAft>
                <a:spcPts val="0"/>
              </a:spcAft>
              <a:buNone/>
            </a:pPr>
            <a:r>
              <a:t/>
            </a:r>
            <a:endParaRPr u="sng"/>
          </a:p>
          <a:p>
            <a:pPr indent="0" lvl="0" marL="0" rtl="0" algn="l">
              <a:spcBef>
                <a:spcPts val="0"/>
              </a:spcBef>
              <a:spcAft>
                <a:spcPts val="0"/>
              </a:spcAft>
              <a:buNone/>
            </a:pPr>
            <a:r>
              <a:rPr lang="es" u="sng"/>
              <a:t>Header:</a:t>
            </a:r>
            <a:endParaRPr u="sng"/>
          </a:p>
          <a:p>
            <a:pPr indent="0" lvl="0" marL="0" rtl="0" algn="l">
              <a:spcBef>
                <a:spcPts val="0"/>
              </a:spcBef>
              <a:spcAft>
                <a:spcPts val="0"/>
              </a:spcAft>
              <a:buNone/>
            </a:pPr>
            <a:r>
              <a:rPr lang="es"/>
              <a:t>El header es igual de sencillo a lo visto en el footer, tiene el </a:t>
            </a:r>
            <a:r>
              <a:rPr lang="es"/>
              <a:t>título</a:t>
            </a:r>
            <a:r>
              <a:rPr lang="es"/>
              <a:t> de la aplicación en medio que también nos puede dar una idea del uso de la aplicación, a su izquierda tiene el logo de la aplicación que nos </a:t>
            </a:r>
            <a:r>
              <a:rPr lang="es"/>
              <a:t>redirige</a:t>
            </a:r>
            <a:r>
              <a:rPr lang="es"/>
              <a:t> a una página de detalles de la aplicación y el carrito que nos permite guardar los souvenirs que queramos en el carrito para </a:t>
            </a:r>
            <a:r>
              <a:rPr lang="es"/>
              <a:t>sí</a:t>
            </a:r>
            <a:r>
              <a:rPr lang="es"/>
              <a:t> después estamos interesados pedirlos y que los reciba el administrador.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El Header y el footer del admin es diferente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c231a2e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c231a2e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Footer: </a:t>
            </a:r>
            <a:endParaRPr u="sng"/>
          </a:p>
          <a:p>
            <a:pPr indent="0" lvl="0" marL="0" rtl="0" algn="l">
              <a:spcBef>
                <a:spcPts val="0"/>
              </a:spcBef>
              <a:spcAft>
                <a:spcPts val="0"/>
              </a:spcAft>
              <a:buNone/>
            </a:pPr>
            <a:r>
              <a:rPr lang="es"/>
              <a:t>El Footer quería que fuesen sencillo y que cualquiera pudiese entender su uso, ya que es similar al del resto de aplicaciones que estamos acostumbrados a usar. </a:t>
            </a:r>
            <a:endParaRPr/>
          </a:p>
          <a:p>
            <a:pPr indent="0" lvl="0" marL="0" rtl="0" algn="l">
              <a:spcBef>
                <a:spcPts val="0"/>
              </a:spcBef>
              <a:spcAft>
                <a:spcPts val="0"/>
              </a:spcAft>
              <a:buNone/>
            </a:pPr>
            <a:r>
              <a:rPr lang="es"/>
              <a:t>Home nos lleva a la página principal que tiene todos los souvenirs, junto con los tipos de souvenirs que tenemos. Users nos lleva a una pantalla donde vemos todos los usuarios registrados. Perfil que nos permite ir a nuestro perfil para saber nuestro nombre de usuario, correo electrónico, añadir una foto o modificar los datos que ya tenemos e incluso borrar nuestra cuenta.</a:t>
            </a:r>
            <a:endParaRPr/>
          </a:p>
          <a:p>
            <a:pPr indent="0" lvl="0" marL="0" rtl="0" algn="l">
              <a:spcBef>
                <a:spcPts val="0"/>
              </a:spcBef>
              <a:spcAft>
                <a:spcPts val="0"/>
              </a:spcAft>
              <a:buNone/>
            </a:pPr>
            <a:r>
              <a:t/>
            </a:r>
            <a:endParaRPr u="sng"/>
          </a:p>
          <a:p>
            <a:pPr indent="0" lvl="0" marL="0" rtl="0" algn="l">
              <a:spcBef>
                <a:spcPts val="0"/>
              </a:spcBef>
              <a:spcAft>
                <a:spcPts val="0"/>
              </a:spcAft>
              <a:buNone/>
            </a:pPr>
            <a:r>
              <a:rPr lang="es" u="sng"/>
              <a:t>Header:</a:t>
            </a:r>
            <a:endParaRPr u="sng"/>
          </a:p>
          <a:p>
            <a:pPr indent="0" lvl="0" marL="0" rtl="0" algn="l">
              <a:spcBef>
                <a:spcPts val="0"/>
              </a:spcBef>
              <a:spcAft>
                <a:spcPts val="0"/>
              </a:spcAft>
              <a:buNone/>
            </a:pPr>
            <a:r>
              <a:rPr lang="es"/>
              <a:t>El header es igual de sencillo a lo visto en el footer, tiene el título de la aplicación en medio que también nos puede dar una idea del uso de la aplicación, a su izquierda tiene el logo de la aplicación que nos redirige a una página de detalles de la aplicación y pedidos que nos permite ver los pedidos hechos por los distintos usuarios de la aplicación.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246f978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246f978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Estas son las cajas que contienen los souvenirs y que veremos por toda la </a:t>
            </a:r>
            <a:r>
              <a:rPr lang="es"/>
              <a:t>aplicación</a:t>
            </a:r>
            <a:r>
              <a:rPr lang="es"/>
              <a:t>, hay dos tipos de cajas, están las cajas corrientes que tiene la posibilidad de ser guardadas en favoritos y en el carrito y las cajas que están en el carrito que solo tienen la </a:t>
            </a:r>
            <a:r>
              <a:rPr lang="es"/>
              <a:t>posibilidad</a:t>
            </a:r>
            <a:r>
              <a:rPr lang="es"/>
              <a:t> de ser eliminadas del mismo, también tienen un textField en el quiero que los clientes introduzcan la cantidad de cajas que quieren de ese producto.</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bc0e9e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bc0e9e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Recibes notificaciones si tienes productos en el carrito que todavía no has pedido.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246f9783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246f978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modelo de vista de MVVM es un convertidor de valores, lo que significa que es responsable de exponer (convertir) los objetos de datos del modelo de tal manera que puedan administrarse y presentarse fácilmente. En este sentido, el modelo de vista es más modelo que vista y maneja la mayor parte (si no toda) de la lógica de visualización de la vista. El modelo de vista puede implementar un patrón mediador , organizando el acceso a la lógica de back-end en torno al conjunto de casos de uso admitidos por la vista.</a:t>
            </a:r>
            <a:endParaRPr/>
          </a:p>
          <a:p>
            <a:pPr indent="-298450" lvl="0" marL="457200" rtl="0" algn="l">
              <a:spcBef>
                <a:spcPts val="0"/>
              </a:spcBef>
              <a:spcAft>
                <a:spcPts val="0"/>
              </a:spcAft>
              <a:buSzPts val="1100"/>
              <a:buAutoNum type="arabicParenR"/>
            </a:pPr>
            <a:r>
              <a:rPr b="1" lang="es"/>
              <a:t>Model:</a:t>
            </a:r>
            <a:r>
              <a:rPr lang="es"/>
              <a:t> se refiere a un modelo de dominio , que representa contenido del estado real (un enfoque orientado a objetos), o a la capa de acceso a datos , que representa el contenido (un enfoque centrado en datos). </a:t>
            </a:r>
            <a:endParaRPr/>
          </a:p>
          <a:p>
            <a:pPr indent="-298450" lvl="0" marL="457200" rtl="0" algn="l">
              <a:spcBef>
                <a:spcPts val="0"/>
              </a:spcBef>
              <a:spcAft>
                <a:spcPts val="0"/>
              </a:spcAft>
              <a:buSzPts val="1100"/>
              <a:buAutoNum type="arabicParenR"/>
            </a:pPr>
            <a:r>
              <a:rPr b="1" lang="es"/>
              <a:t>View:</a:t>
            </a:r>
            <a:r>
              <a:rPr lang="es"/>
              <a:t> Como en los patrones modelo-vista-controlador (MVC) y modelo-vista-presentador (MVP), la vista es la estructura, el diseño y la apariencia de lo que un usuario ve en la pantalla. Muestra una representación del modelo y recibe la interacción del usuario con la vista (clics del mouse, entrada del teclado, gestos de toque en la pantalla, etc.)</a:t>
            </a:r>
            <a:endParaRPr/>
          </a:p>
          <a:p>
            <a:pPr indent="-298450" lvl="0" marL="457200" rtl="0" algn="l">
              <a:spcBef>
                <a:spcPts val="0"/>
              </a:spcBef>
              <a:spcAft>
                <a:spcPts val="0"/>
              </a:spcAft>
              <a:buSzPts val="1100"/>
              <a:buAutoNum type="arabicParenR"/>
            </a:pPr>
            <a:r>
              <a:rPr b="1" lang="es"/>
              <a:t>ViewModel:</a:t>
            </a:r>
            <a:r>
              <a:rPr lang="es"/>
              <a:t> La principal diferencia entre el modelo de vista y el Presentador en el patrón MVP es que el presentador tiene una referencia a una vista, mientras que el modelo de vista no. En cambio, una vista se vincula directamente a las propiedades del modelo de vista para enviar y recibir actualizaciones. Para funcionar de manera eficiente, esto requiere una tecnología de enlace o generar un código repetitivo para realizar el enlace. En la programación orientada a objetos , el modelo de vista a veces puede denominarse objeto de transferencia de datos.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b3eab6b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b3eab6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rPr>
              <a:t>Tenemos tres tipos de test, test unitarios (70%) para comprobar el funcionamiento aislado de las funciones que vamos programando, test de integración (20%) para probar el flujo completo de la aplicación y los test de ui (10%) nos permite comprobar la ui.</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b3eab6b9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b3eab6b9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21782e86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21782e86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b3eab6b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b3eab6b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c231a2e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c231a2e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207cc1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207cc1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rPr>
              <a:t>La idea de la aplicación es realizar un catálogo de souvenirs online para una empresa, para que los clientes puedan ver todos los souvenir, guardarlos a favoritos, meterlos en el carrito y pedirlos. </a:t>
            </a:r>
            <a:endParaRPr sz="1200">
              <a:solidFill>
                <a:schemeClr val="dk1"/>
              </a:solidFill>
            </a:endParaRPr>
          </a:p>
          <a:p>
            <a:pPr indent="0" lvl="0" marL="0" rtl="0" algn="just">
              <a:lnSpc>
                <a:spcPct val="115000"/>
              </a:lnSpc>
              <a:spcBef>
                <a:spcPts val="0"/>
              </a:spcBef>
              <a:spcAft>
                <a:spcPts val="0"/>
              </a:spcAft>
              <a:buNone/>
            </a:pPr>
            <a:r>
              <a:rPr lang="es" sz="1200">
                <a:solidFill>
                  <a:schemeClr val="dk1"/>
                </a:solidFill>
              </a:rPr>
              <a:t>Esta información le llegará al administrador junto con su cantidad. El administrador a su vez podrá añadir o eliminar nuevos souvenirs.</a:t>
            </a:r>
            <a:endParaRPr sz="1200">
              <a:solidFill>
                <a:schemeClr val="dk1"/>
              </a:solidFill>
            </a:endParaRPr>
          </a:p>
          <a:p>
            <a:pPr indent="0" lvl="0" marL="0" rtl="0" algn="just">
              <a:lnSpc>
                <a:spcPct val="115000"/>
              </a:lnSpc>
              <a:spcBef>
                <a:spcPts val="0"/>
              </a:spcBef>
              <a:spcAft>
                <a:spcPts val="0"/>
              </a:spcAft>
              <a:buNone/>
            </a:pPr>
            <a:r>
              <a:rPr lang="es" sz="1200">
                <a:solidFill>
                  <a:schemeClr val="dk1"/>
                </a:solidFill>
              </a:rPr>
              <a:t>Para tener todos los souvenirs use un pdf que </a:t>
            </a:r>
            <a:r>
              <a:rPr lang="es" sz="1200">
                <a:solidFill>
                  <a:schemeClr val="dk1"/>
                </a:solidFill>
              </a:rPr>
              <a:t>digitalice</a:t>
            </a:r>
            <a:r>
              <a:rPr lang="es" sz="1200">
                <a:solidFill>
                  <a:schemeClr val="dk1"/>
                </a:solidFill>
              </a:rPr>
              <a:t> y pasé a un json que </a:t>
            </a:r>
            <a:r>
              <a:rPr lang="es" sz="1200">
                <a:solidFill>
                  <a:schemeClr val="dk1"/>
                </a:solidFill>
              </a:rPr>
              <a:t>introduje</a:t>
            </a:r>
            <a:r>
              <a:rPr lang="es" sz="1200">
                <a:solidFill>
                  <a:schemeClr val="dk1"/>
                </a:solidFill>
              </a:rPr>
              <a:t> en firestore database y todas las </a:t>
            </a:r>
            <a:r>
              <a:rPr lang="es" sz="1200">
                <a:solidFill>
                  <a:schemeClr val="dk1"/>
                </a:solidFill>
              </a:rPr>
              <a:t>imágenes</a:t>
            </a:r>
            <a:r>
              <a:rPr lang="es" sz="1200">
                <a:solidFill>
                  <a:schemeClr val="dk1"/>
                </a:solidFill>
              </a:rPr>
              <a:t> a la storage, por lo tanto todo carga desde la base de datos y es modificable por el administrador de la aplicación.</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rPr>
              <a:t>No hay ninguna aplicación parecida en el mercado y sobre todo que sea de Cádiz que me parece un punto muy interesante además de ser una </a:t>
            </a:r>
            <a:r>
              <a:rPr lang="es" sz="1200">
                <a:solidFill>
                  <a:schemeClr val="dk1"/>
                </a:solidFill>
              </a:rPr>
              <a:t>aplicación</a:t>
            </a:r>
            <a:r>
              <a:rPr lang="es" sz="1200">
                <a:solidFill>
                  <a:schemeClr val="dk1"/>
                </a:solidFill>
              </a:rPr>
              <a:t> que ayuda realmente a una persona con su trabajo, para no tener que ir a ver a los clientes y que ellos mismos puedan realizar los pedidos desde la tienda, lo que reduce tiempo.</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207cc1b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d207cc1b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Average"/>
                <a:ea typeface="Average"/>
                <a:cs typeface="Average"/>
                <a:sym typeface="Average"/>
              </a:rPr>
              <a:t>Las tecnologías usadas han sido Jetpack Compose, que es el kit de herramientas moderno de Android para compilar IU nativas. Simplifica y acelera el desarrollo de la IU en Android. Entre las ventajas de</a:t>
            </a:r>
            <a:r>
              <a:rPr lang="es" sz="1800" u="sng">
                <a:solidFill>
                  <a:schemeClr val="dk1"/>
                </a:solidFill>
                <a:latin typeface="Average"/>
                <a:ea typeface="Average"/>
                <a:cs typeface="Average"/>
                <a:sym typeface="Average"/>
              </a:rPr>
              <a:t> Jetpack Compose</a:t>
            </a:r>
            <a:r>
              <a:rPr lang="es" sz="1800">
                <a:solidFill>
                  <a:schemeClr val="dk1"/>
                </a:solidFill>
                <a:latin typeface="Average"/>
                <a:ea typeface="Average"/>
                <a:cs typeface="Average"/>
                <a:sym typeface="Average"/>
              </a:rPr>
              <a:t> están:</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b="1" lang="es" sz="1800">
                <a:solidFill>
                  <a:schemeClr val="dk1"/>
                </a:solidFill>
                <a:latin typeface="Average"/>
                <a:ea typeface="Average"/>
                <a:cs typeface="Average"/>
                <a:sym typeface="Average"/>
              </a:rPr>
              <a:t>Reduce el código:</a:t>
            </a:r>
            <a:r>
              <a:rPr lang="es" sz="1800">
                <a:solidFill>
                  <a:schemeClr val="dk1"/>
                </a:solidFill>
                <a:latin typeface="Average"/>
                <a:ea typeface="Average"/>
                <a:cs typeface="Average"/>
                <a:sym typeface="Average"/>
              </a:rPr>
              <a:t> El código solamente se escribe en Kotlin, en lugar de dividirlo entre Kotlin y XML.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b="1" lang="es" sz="1800">
                <a:solidFill>
                  <a:schemeClr val="dk1"/>
                </a:solidFill>
                <a:latin typeface="Average"/>
                <a:ea typeface="Average"/>
                <a:cs typeface="Average"/>
                <a:sym typeface="Average"/>
              </a:rPr>
              <a:t>Intuitiva: </a:t>
            </a:r>
            <a:r>
              <a:rPr lang="es" sz="1800">
                <a:solidFill>
                  <a:schemeClr val="dk1"/>
                </a:solidFill>
                <a:latin typeface="Average"/>
                <a:ea typeface="Average"/>
                <a:cs typeface="Average"/>
                <a:sym typeface="Average"/>
              </a:rPr>
              <a:t>Compose te permite compilar componentes pequeños y sin estado que no están vinculados a una actividad o un fragmento específicos. Eso hace que sean fáciles de reutilizar y probar.</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b="1" lang="es" sz="1800">
                <a:solidFill>
                  <a:schemeClr val="dk1"/>
                </a:solidFill>
                <a:latin typeface="Average"/>
                <a:ea typeface="Average"/>
                <a:cs typeface="Average"/>
                <a:sym typeface="Average"/>
              </a:rPr>
              <a:t>Acelera el desarrollo: </a:t>
            </a:r>
            <a:r>
              <a:rPr lang="es" sz="1800">
                <a:solidFill>
                  <a:schemeClr val="dk1"/>
                </a:solidFill>
                <a:latin typeface="Average"/>
                <a:ea typeface="Average"/>
                <a:cs typeface="Average"/>
                <a:sym typeface="Average"/>
              </a:rPr>
              <a:t>Compose es compatible con todo tu código existente, por lo que puedes llamar código de Compose desde Views, y viceversa. Las bibliotecas más comunes como Navigation, ViewModel y las corrutinas de Kotlin funcionan con Compose, de modo que puedes comenzar a implementarlo cuando y donde quieras.</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None/>
            </a:pPr>
            <a:r>
              <a:rPr lang="es" sz="1800">
                <a:solidFill>
                  <a:schemeClr val="dk1"/>
                </a:solidFill>
                <a:latin typeface="Average"/>
                <a:ea typeface="Average"/>
                <a:cs typeface="Average"/>
                <a:sym typeface="Average"/>
              </a:rPr>
              <a:t>Gracias a la compatibilidad completa con Android Studio, que brinda funciones como las versiones de vista previa en vivo, podrás iterar y enviar código más rápido</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b="1" lang="es" sz="1800">
                <a:solidFill>
                  <a:schemeClr val="dk1"/>
                </a:solidFill>
                <a:latin typeface="Average"/>
                <a:ea typeface="Average"/>
                <a:cs typeface="Average"/>
                <a:sym typeface="Average"/>
              </a:rPr>
              <a:t>Potente: </a:t>
            </a:r>
            <a:r>
              <a:rPr lang="es" sz="1800">
                <a:solidFill>
                  <a:schemeClr val="dk1"/>
                </a:solidFill>
                <a:latin typeface="Average"/>
                <a:ea typeface="Average"/>
                <a:cs typeface="Average"/>
                <a:sym typeface="Average"/>
              </a:rPr>
              <a:t>Compose te permite crear apps atractivas con acceso directo a las API de la plataforma de Android y compatibilidad integrada para Material Design, Tema oscuro, animaciones y mucho más: "Compose ofrece más que una IU declarativa, también brinda API de accesibilidad, diseño y muchas mejoras. Puedes realizar lo que deseas en menos pasos" (Square). </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None/>
            </a:pPr>
            <a:r>
              <a:rPr lang="es" sz="1800">
                <a:solidFill>
                  <a:schemeClr val="dk1"/>
                </a:solidFill>
                <a:latin typeface="Average"/>
                <a:ea typeface="Average"/>
                <a:cs typeface="Average"/>
                <a:sym typeface="Average"/>
              </a:rPr>
              <a:t>Con Compose, puedes brindarles vida y movimiento a tus apps con animaciones de forma rápida y fácil: "Las animaciones son tan fáciles de agregar en Compose que no hay excusa para no animar elementos, como cambios de color, tamaño y elevación" (Monzo). "Puedes crear animaciones sin requisitos especiales: es similar a presentar una pantalla estática." (Square).</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None/>
            </a:pPr>
            <a:r>
              <a:t/>
            </a:r>
            <a:endParaRPr sz="1800">
              <a:solidFill>
                <a:schemeClr val="dk1"/>
              </a:solidFill>
              <a:latin typeface="Average"/>
              <a:ea typeface="Average"/>
              <a:cs typeface="Average"/>
              <a:sym typeface="Average"/>
            </a:endParaRPr>
          </a:p>
          <a:p>
            <a:pPr indent="0" lvl="0" marL="457200" rtl="0" algn="l">
              <a:lnSpc>
                <a:spcPct val="115000"/>
              </a:lnSpc>
              <a:spcBef>
                <a:spcPts val="1200"/>
              </a:spcBef>
              <a:spcAft>
                <a:spcPts val="0"/>
              </a:spcAft>
              <a:buNone/>
            </a:pPr>
            <a:r>
              <a:rPr lang="es" sz="1800">
                <a:solidFill>
                  <a:schemeClr val="dk1"/>
                </a:solidFill>
                <a:latin typeface="Average"/>
                <a:ea typeface="Average"/>
                <a:cs typeface="Average"/>
                <a:sym typeface="Average"/>
              </a:rPr>
              <a:t>Usar </a:t>
            </a:r>
            <a:r>
              <a:rPr lang="es" sz="1800" u="sng">
                <a:solidFill>
                  <a:schemeClr val="dk1"/>
                </a:solidFill>
                <a:latin typeface="Average"/>
                <a:ea typeface="Average"/>
                <a:cs typeface="Average"/>
                <a:sym typeface="Average"/>
              </a:rPr>
              <a:t>GitHub</a:t>
            </a:r>
            <a:r>
              <a:rPr lang="es" sz="1800">
                <a:solidFill>
                  <a:schemeClr val="dk1"/>
                </a:solidFill>
                <a:latin typeface="Average"/>
                <a:ea typeface="Average"/>
                <a:cs typeface="Average"/>
                <a:sym typeface="Average"/>
              </a:rPr>
              <a:t>: </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Versionar tu código: que haya múltiples versiones de tu código, con cambios o modificaciones y que no afecten al resto, para así tener siempre un BackUp por si algo falla y poder restaurar a la versión anterior u otra donde no implementaste ese widget, también puedes ir probando para ver como queda hasta alcanzar un objetivo.</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Estandar: GitHub es la plataforma estandar para compartir códigos, la mayoría de los programadores usan github como portfolio, para mostrar sus proyectos y los lenguajes que manejan.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Usabilidad: Github es muy fácil de usar con comandos sencillos e incluso está integrado en android studio lo que nos permite a través de clicks subir a un repositorio, hacer push, crear nuevas ramas etc</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lang="es" sz="1800">
                <a:solidFill>
                  <a:schemeClr val="dk1"/>
                </a:solidFill>
                <a:latin typeface="Average"/>
                <a:ea typeface="Average"/>
                <a:cs typeface="Average"/>
                <a:sym typeface="Average"/>
              </a:rPr>
              <a:t>Usar Firebase: </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1800">
              <a:solidFill>
                <a:schemeClr val="dk1"/>
              </a:solidFill>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b3eab6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b3eab6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207cc1b7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207cc1b7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funcionalidad en esta </a:t>
            </a:r>
            <a:r>
              <a:rPr lang="es"/>
              <a:t>aplicación</a:t>
            </a:r>
            <a:r>
              <a:rPr lang="es"/>
              <a:t> se divide en tres roles </a:t>
            </a:r>
            <a:r>
              <a:rPr lang="es"/>
              <a:t>distintos:</a:t>
            </a:r>
            <a:r>
              <a:rPr lang="es"/>
              <a:t> </a:t>
            </a:r>
            <a:endParaRPr/>
          </a:p>
          <a:p>
            <a:pPr indent="-298450" lvl="0" marL="457200" rtl="0" algn="l">
              <a:spcBef>
                <a:spcPts val="0"/>
              </a:spcBef>
              <a:spcAft>
                <a:spcPts val="0"/>
              </a:spcAft>
              <a:buSzPts val="1100"/>
              <a:buChar char="-"/>
            </a:pPr>
            <a:r>
              <a:rPr lang="es"/>
              <a:t>El anónimo es un cliente que no se ha registrado, por tanto solo puede ver los souvenirs, también puede guardarlos en favoritos pero no se guardarán una vez cierre la aplicación.</a:t>
            </a:r>
            <a:endParaRPr/>
          </a:p>
          <a:p>
            <a:pPr indent="-298450" lvl="0" marL="457200" rtl="0" algn="l">
              <a:spcBef>
                <a:spcPts val="0"/>
              </a:spcBef>
              <a:spcAft>
                <a:spcPts val="0"/>
              </a:spcAft>
              <a:buSzPts val="1100"/>
              <a:buChar char="-"/>
            </a:pPr>
            <a:r>
              <a:rPr lang="es"/>
              <a:t>Cliente: El cliente es un usuario registrado o que ha iniciado sesión y por tanto puede guardar los souvenirs en favoritos, guardarlos en el carrito e incluso pedirlos, también tiene un perfil que podrá modificar con una foto.</a:t>
            </a:r>
            <a:endParaRPr/>
          </a:p>
          <a:p>
            <a:pPr indent="-298450" lvl="0" marL="457200" rtl="0" algn="l">
              <a:spcBef>
                <a:spcPts val="0"/>
              </a:spcBef>
              <a:spcAft>
                <a:spcPts val="0"/>
              </a:spcAft>
              <a:buSzPts val="1100"/>
              <a:buChar char="-"/>
            </a:pPr>
            <a:r>
              <a:rPr lang="es"/>
              <a:t>Administrador: El administrador es el usuario que administra, recibe los pedidos, ingresa nuevos souvenirs o elimina los que no hay.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216024d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216024d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usuarios tendrán la posibilidad de registrarse a través del correo electrónico o directamente desde google, también podrás poner una foto de perfil o modificar sus datos. También se puede cerrar sesión en cualquier momento y entrar con otra cuenta o crear una nueva.</a:t>
            </a:r>
            <a:endParaRPr/>
          </a:p>
          <a:p>
            <a:pPr indent="0" lvl="0" marL="0" rtl="0" algn="l">
              <a:spcBef>
                <a:spcPts val="0"/>
              </a:spcBef>
              <a:spcAft>
                <a:spcPts val="0"/>
              </a:spcAft>
              <a:buNone/>
            </a:pPr>
            <a:r>
              <a:rPr lang="es"/>
              <a:t>Al iniciar sesión saldrá un Toast indicando que las has iniciado y navegará directamente a la página principal para que puedas ver los souvenirs. </a:t>
            </a:r>
            <a:endParaRPr/>
          </a:p>
          <a:p>
            <a:pPr indent="0" lvl="0" marL="0" rtl="0" algn="l">
              <a:spcBef>
                <a:spcPts val="0"/>
              </a:spcBef>
              <a:spcAft>
                <a:spcPts val="0"/>
              </a:spcAft>
              <a:buNone/>
            </a:pPr>
            <a:r>
              <a:rPr lang="es"/>
              <a:t>La sesión iniciará con los souvenirs guardados en favoritos y en el carrito por ese usuario.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207cc1b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207cc1b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Estas son las pantallas principales del cliente: </a:t>
            </a:r>
            <a:endParaRPr/>
          </a:p>
          <a:p>
            <a:pPr indent="-298450" lvl="0" marL="457200" rtl="0" algn="l">
              <a:spcBef>
                <a:spcPts val="0"/>
              </a:spcBef>
              <a:spcAft>
                <a:spcPts val="0"/>
              </a:spcAft>
              <a:buSzPts val="1100"/>
              <a:buAutoNum type="arabicParenR"/>
            </a:pPr>
            <a:r>
              <a:rPr lang="es"/>
              <a:t>Esta es la pantalla principal en ella podemos guardar los souvenirs que queremos en una lista de favoritos y también guardarlos en el carrito.</a:t>
            </a:r>
            <a:endParaRPr/>
          </a:p>
          <a:p>
            <a:pPr indent="-298450" lvl="0" marL="457200" rtl="0" algn="l">
              <a:spcBef>
                <a:spcPts val="0"/>
              </a:spcBef>
              <a:spcAft>
                <a:spcPts val="0"/>
              </a:spcAft>
              <a:buSzPts val="1100"/>
              <a:buAutoNum type="arabicParenR"/>
            </a:pPr>
            <a:r>
              <a:rPr lang="es"/>
              <a:t>Cuando guardamos en favoritos o en el carrito el souvenir el icono cambia de color y de forma</a:t>
            </a:r>
            <a:endParaRPr/>
          </a:p>
          <a:p>
            <a:pPr indent="-298450" lvl="0" marL="457200" rtl="0" algn="l">
              <a:spcBef>
                <a:spcPts val="0"/>
              </a:spcBef>
              <a:spcAft>
                <a:spcPts val="0"/>
              </a:spcAft>
              <a:buSzPts val="1100"/>
              <a:buAutoNum type="arabicParenR"/>
            </a:pPr>
            <a:r>
              <a:rPr lang="es"/>
              <a:t>También hay un buscador que nos permite buscar un souvenir por su nombre. </a:t>
            </a:r>
            <a:endParaRPr/>
          </a:p>
          <a:p>
            <a:pPr indent="-298450" lvl="0" marL="457200" rtl="0" algn="l">
              <a:spcBef>
                <a:spcPts val="0"/>
              </a:spcBef>
              <a:spcAft>
                <a:spcPts val="0"/>
              </a:spcAft>
              <a:buSzPts val="1100"/>
              <a:buAutoNum type="arabicParenR"/>
            </a:pPr>
            <a:r>
              <a:rPr lang="es"/>
              <a:t>Si guardamos los souvenirs en favoritos o en el carrito podremos eliminarlos cuando queramos</a:t>
            </a:r>
            <a:endParaRPr/>
          </a:p>
          <a:p>
            <a:pPr indent="-298450" lvl="0" marL="457200" rtl="0" algn="l">
              <a:spcBef>
                <a:spcPts val="0"/>
              </a:spcBef>
              <a:spcAft>
                <a:spcPts val="0"/>
              </a:spcAft>
              <a:buSzPts val="1100"/>
              <a:buAutoNum type="arabicParenR"/>
            </a:pPr>
            <a:r>
              <a:rPr lang="es"/>
              <a:t>Una vez hayamos guardado algún producto en el carrito esto quedará reflejado en una burbuja que nos indica la cantidad en el header</a:t>
            </a:r>
            <a:endParaRPr/>
          </a:p>
          <a:p>
            <a:pPr indent="-298450" lvl="0" marL="457200" rtl="0" algn="l">
              <a:spcBef>
                <a:spcPts val="0"/>
              </a:spcBef>
              <a:spcAft>
                <a:spcPts val="0"/>
              </a:spcAft>
              <a:buSzPts val="1100"/>
              <a:buAutoNum type="arabicParenR"/>
            </a:pPr>
            <a:r>
              <a:rPr lang="es"/>
              <a:t>Podemos pedir los souvenirs que </a:t>
            </a:r>
            <a:r>
              <a:rPr lang="es"/>
              <a:t>estén</a:t>
            </a:r>
            <a:r>
              <a:rPr lang="es"/>
              <a:t> en el carrito pero antes tenemos que ponerle una cantidad de producto que deseamos pedir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207cc1b7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207cc1b7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Realiza acciones diferente al resto de usuarios ya que puede ver los souvenirs pedidos por el resto de usuarios, puede aceptar o cancelar los pedidos. También tiene una pantalla en la que puede ver todos los usuarios registrados.</a:t>
            </a:r>
            <a:endParaRPr/>
          </a:p>
          <a:p>
            <a:pPr indent="-298450" lvl="0" marL="457200" rtl="0" algn="l">
              <a:spcBef>
                <a:spcPts val="0"/>
              </a:spcBef>
              <a:spcAft>
                <a:spcPts val="0"/>
              </a:spcAft>
              <a:buSzPts val="1100"/>
              <a:buAutoNum type="arabicParenR"/>
            </a:pPr>
            <a:r>
              <a:rPr lang="es"/>
              <a:t>En la primera pantalla podemos ver una pantalla como la del usuario normal, en el que salen todos los souvenirs, pero en este caso posibilidad de guardarse en favoritos o en el carrito ya que no nos interesa.</a:t>
            </a:r>
            <a:endParaRPr/>
          </a:p>
          <a:p>
            <a:pPr indent="-298450" lvl="0" marL="457200" rtl="0" algn="l">
              <a:spcBef>
                <a:spcPts val="0"/>
              </a:spcBef>
              <a:spcAft>
                <a:spcPts val="0"/>
              </a:spcAft>
              <a:buSzPts val="1100"/>
              <a:buAutoNum type="arabicParenR"/>
            </a:pPr>
            <a:r>
              <a:rPr lang="es"/>
              <a:t>En la segunda pantalla tenemos la de pedidos en la que podemos ver el correo del usuario que ha hecho el pedido, el souvenir que desea, la referencia del mismo y la cantidad que quiere ya que normalmente los clientes </a:t>
            </a:r>
            <a:r>
              <a:rPr lang="es"/>
              <a:t>pedirán</a:t>
            </a:r>
            <a:r>
              <a:rPr lang="es"/>
              <a:t> cierta cantidad de productos.</a:t>
            </a:r>
            <a:endParaRPr/>
          </a:p>
          <a:p>
            <a:pPr indent="-298450" lvl="0" marL="457200" rtl="0" algn="l">
              <a:spcBef>
                <a:spcPts val="0"/>
              </a:spcBef>
              <a:spcAft>
                <a:spcPts val="0"/>
              </a:spcAft>
              <a:buSzPts val="1100"/>
              <a:buAutoNum type="arabicParenR"/>
            </a:pPr>
            <a:r>
              <a:rPr lang="es"/>
              <a:t>En la tercera pantall podemos ver todos los usuarios.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pp.gitbook.com/o/PGaVs0inKIRz8PqE7FAX/s/H27hDldQN8KRKZ5iFbZx/favorito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a:solidFill>
            <a:srgbClr val="C6C5B9"/>
          </a:solidFill>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rgbClr val="212738"/>
                </a:solidFill>
              </a:rPr>
              <a:t>Souvenirs Cádiz</a:t>
            </a:r>
            <a:endParaRPr>
              <a:solidFill>
                <a:srgbClr val="212738"/>
              </a:solidFill>
            </a:endParaRPr>
          </a:p>
        </p:txBody>
      </p:sp>
      <p:sp>
        <p:nvSpPr>
          <p:cNvPr id="60" name="Google Shape;60;p13"/>
          <p:cNvSpPr txBox="1"/>
          <p:nvPr>
            <p:ph idx="1" type="subTitle"/>
          </p:nvPr>
        </p:nvSpPr>
        <p:spPr>
          <a:xfrm>
            <a:off x="671250" y="3174876"/>
            <a:ext cx="7801500" cy="792600"/>
          </a:xfrm>
          <a:prstGeom prst="rect">
            <a:avLst/>
          </a:prstGeom>
          <a:solidFill>
            <a:srgbClr val="007EA7"/>
          </a:solidFill>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chemeClr val="dk1"/>
                </a:solidFill>
              </a:rPr>
              <a:t>La única aplicación que te permite comprar souvenirs de Cádiz</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688" y="270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Caso práctico</a:t>
            </a:r>
            <a:endParaRPr/>
          </a:p>
        </p:txBody>
      </p:sp>
      <p:pic>
        <p:nvPicPr>
          <p:cNvPr id="130" name="Google Shape;130;p22"/>
          <p:cNvPicPr preferRelativeResize="0"/>
          <p:nvPr/>
        </p:nvPicPr>
        <p:blipFill>
          <a:blip r:embed="rId3">
            <a:alphaModFix amt="89000"/>
          </a:blip>
          <a:stretch>
            <a:fillRect/>
          </a:stretch>
        </p:blipFill>
        <p:spPr>
          <a:xfrm>
            <a:off x="1864288" y="1259400"/>
            <a:ext cx="5415425" cy="31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266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Diseño</a:t>
            </a:r>
            <a:endParaRPr/>
          </a:p>
        </p:txBody>
      </p:sp>
      <p:pic>
        <p:nvPicPr>
          <p:cNvPr id="136" name="Google Shape;136;p23"/>
          <p:cNvPicPr preferRelativeResize="0"/>
          <p:nvPr/>
        </p:nvPicPr>
        <p:blipFill>
          <a:blip r:embed="rId3">
            <a:alphaModFix/>
          </a:blip>
          <a:stretch>
            <a:fillRect/>
          </a:stretch>
        </p:blipFill>
        <p:spPr>
          <a:xfrm>
            <a:off x="481953" y="1496450"/>
            <a:ext cx="3722065" cy="2179122"/>
          </a:xfrm>
          <a:prstGeom prst="rect">
            <a:avLst/>
          </a:prstGeom>
          <a:noFill/>
          <a:ln>
            <a:noFill/>
          </a:ln>
        </p:spPr>
      </p:pic>
      <p:sp>
        <p:nvSpPr>
          <p:cNvPr id="137" name="Google Shape;137;p23"/>
          <p:cNvSpPr txBox="1"/>
          <p:nvPr/>
        </p:nvSpPr>
        <p:spPr>
          <a:xfrm>
            <a:off x="481923" y="3675572"/>
            <a:ext cx="37221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Colores</a:t>
            </a:r>
            <a:endParaRPr sz="1800">
              <a:solidFill>
                <a:schemeClr val="lt2"/>
              </a:solidFill>
              <a:latin typeface="Average"/>
              <a:ea typeface="Average"/>
              <a:cs typeface="Average"/>
              <a:sym typeface="Average"/>
            </a:endParaRPr>
          </a:p>
        </p:txBody>
      </p:sp>
      <p:pic>
        <p:nvPicPr>
          <p:cNvPr id="138" name="Google Shape;138;p23"/>
          <p:cNvPicPr preferRelativeResize="0"/>
          <p:nvPr/>
        </p:nvPicPr>
        <p:blipFill>
          <a:blip r:embed="rId4">
            <a:alphaModFix/>
          </a:blip>
          <a:stretch>
            <a:fillRect/>
          </a:stretch>
        </p:blipFill>
        <p:spPr>
          <a:xfrm>
            <a:off x="4759034" y="1496450"/>
            <a:ext cx="3903041" cy="2218275"/>
          </a:xfrm>
          <a:prstGeom prst="rect">
            <a:avLst/>
          </a:prstGeom>
          <a:noFill/>
          <a:ln>
            <a:noFill/>
          </a:ln>
        </p:spPr>
      </p:pic>
      <p:sp>
        <p:nvSpPr>
          <p:cNvPr id="139" name="Google Shape;139;p23"/>
          <p:cNvSpPr txBox="1"/>
          <p:nvPr/>
        </p:nvSpPr>
        <p:spPr>
          <a:xfrm>
            <a:off x="4759025" y="3714725"/>
            <a:ext cx="39030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Tipografía</a:t>
            </a:r>
            <a:endParaRPr sz="1800">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11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Diseño</a:t>
            </a:r>
            <a:endParaRPr/>
          </a:p>
        </p:txBody>
      </p:sp>
      <p:pic>
        <p:nvPicPr>
          <p:cNvPr id="145" name="Google Shape;145;p24"/>
          <p:cNvPicPr preferRelativeResize="0"/>
          <p:nvPr/>
        </p:nvPicPr>
        <p:blipFill rotWithShape="1">
          <a:blip r:embed="rId3">
            <a:alphaModFix/>
          </a:blip>
          <a:srcRect b="0" l="6777" r="0" t="0"/>
          <a:stretch/>
        </p:blipFill>
        <p:spPr>
          <a:xfrm>
            <a:off x="3208875" y="1292100"/>
            <a:ext cx="2939025" cy="2952750"/>
          </a:xfrm>
          <a:prstGeom prst="rect">
            <a:avLst/>
          </a:prstGeom>
          <a:noFill/>
          <a:ln>
            <a:noFill/>
          </a:ln>
        </p:spPr>
      </p:pic>
      <p:sp>
        <p:nvSpPr>
          <p:cNvPr id="146" name="Google Shape;146;p24"/>
          <p:cNvSpPr txBox="1"/>
          <p:nvPr/>
        </p:nvSpPr>
        <p:spPr>
          <a:xfrm>
            <a:off x="3209850" y="4277025"/>
            <a:ext cx="29391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2"/>
                </a:solidFill>
                <a:latin typeface="Average"/>
                <a:ea typeface="Average"/>
                <a:cs typeface="Average"/>
                <a:sym typeface="Average"/>
              </a:rPr>
              <a:t>Logo</a:t>
            </a:r>
            <a:endParaRPr>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204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Organización</a:t>
            </a:r>
            <a:endParaRPr/>
          </a:p>
        </p:txBody>
      </p:sp>
      <p:pic>
        <p:nvPicPr>
          <p:cNvPr id="152" name="Google Shape;152;p25"/>
          <p:cNvPicPr preferRelativeResize="0"/>
          <p:nvPr/>
        </p:nvPicPr>
        <p:blipFill>
          <a:blip r:embed="rId3">
            <a:alphaModFix/>
          </a:blip>
          <a:stretch>
            <a:fillRect/>
          </a:stretch>
        </p:blipFill>
        <p:spPr>
          <a:xfrm>
            <a:off x="2226338" y="1521188"/>
            <a:ext cx="4691275" cy="699725"/>
          </a:xfrm>
          <a:prstGeom prst="rect">
            <a:avLst/>
          </a:prstGeom>
          <a:noFill/>
          <a:ln>
            <a:noFill/>
          </a:ln>
        </p:spPr>
      </p:pic>
      <p:sp>
        <p:nvSpPr>
          <p:cNvPr id="153" name="Google Shape;153;p25"/>
          <p:cNvSpPr txBox="1"/>
          <p:nvPr/>
        </p:nvSpPr>
        <p:spPr>
          <a:xfrm>
            <a:off x="2226288" y="2220913"/>
            <a:ext cx="46914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Header</a:t>
            </a:r>
            <a:endParaRPr sz="1800">
              <a:solidFill>
                <a:schemeClr val="lt2"/>
              </a:solidFill>
              <a:latin typeface="Average"/>
              <a:ea typeface="Average"/>
              <a:cs typeface="Average"/>
              <a:sym typeface="Average"/>
            </a:endParaRPr>
          </a:p>
        </p:txBody>
      </p:sp>
      <p:pic>
        <p:nvPicPr>
          <p:cNvPr id="154" name="Google Shape;154;p25"/>
          <p:cNvPicPr preferRelativeResize="0"/>
          <p:nvPr/>
        </p:nvPicPr>
        <p:blipFill rotWithShape="1">
          <a:blip r:embed="rId4">
            <a:alphaModFix/>
          </a:blip>
          <a:srcRect b="-3444" l="0" r="0" t="8550"/>
          <a:stretch/>
        </p:blipFill>
        <p:spPr>
          <a:xfrm>
            <a:off x="2226350" y="3384825"/>
            <a:ext cx="4691275" cy="648926"/>
          </a:xfrm>
          <a:prstGeom prst="rect">
            <a:avLst/>
          </a:prstGeom>
          <a:noFill/>
          <a:ln>
            <a:noFill/>
          </a:ln>
        </p:spPr>
      </p:pic>
      <p:sp>
        <p:nvSpPr>
          <p:cNvPr id="155" name="Google Shape;155;p25"/>
          <p:cNvSpPr txBox="1"/>
          <p:nvPr/>
        </p:nvSpPr>
        <p:spPr>
          <a:xfrm>
            <a:off x="2226288" y="4033750"/>
            <a:ext cx="46914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Footer</a:t>
            </a:r>
            <a:endParaRPr sz="1800">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204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Organización</a:t>
            </a:r>
            <a:endParaRPr/>
          </a:p>
        </p:txBody>
      </p:sp>
      <p:sp>
        <p:nvSpPr>
          <p:cNvPr id="161" name="Google Shape;161;p26"/>
          <p:cNvSpPr txBox="1"/>
          <p:nvPr/>
        </p:nvSpPr>
        <p:spPr>
          <a:xfrm>
            <a:off x="2226288" y="2220913"/>
            <a:ext cx="46914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Header</a:t>
            </a:r>
            <a:endParaRPr sz="1800">
              <a:solidFill>
                <a:schemeClr val="lt2"/>
              </a:solidFill>
              <a:latin typeface="Average"/>
              <a:ea typeface="Average"/>
              <a:cs typeface="Average"/>
              <a:sym typeface="Average"/>
            </a:endParaRPr>
          </a:p>
        </p:txBody>
      </p:sp>
      <p:sp>
        <p:nvSpPr>
          <p:cNvPr id="162" name="Google Shape;162;p26"/>
          <p:cNvSpPr txBox="1"/>
          <p:nvPr/>
        </p:nvSpPr>
        <p:spPr>
          <a:xfrm>
            <a:off x="2226288" y="4033750"/>
            <a:ext cx="46914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2"/>
                </a:solidFill>
                <a:latin typeface="Average"/>
                <a:ea typeface="Average"/>
                <a:cs typeface="Average"/>
                <a:sym typeface="Average"/>
              </a:rPr>
              <a:t>Footer</a:t>
            </a:r>
            <a:endParaRPr sz="1800">
              <a:solidFill>
                <a:schemeClr val="lt2"/>
              </a:solidFill>
              <a:latin typeface="Average"/>
              <a:ea typeface="Average"/>
              <a:cs typeface="Average"/>
              <a:sym typeface="Average"/>
            </a:endParaRPr>
          </a:p>
        </p:txBody>
      </p:sp>
      <p:pic>
        <p:nvPicPr>
          <p:cNvPr id="163" name="Google Shape;163;p26"/>
          <p:cNvPicPr preferRelativeResize="0"/>
          <p:nvPr/>
        </p:nvPicPr>
        <p:blipFill>
          <a:blip r:embed="rId3">
            <a:alphaModFix/>
          </a:blip>
          <a:stretch>
            <a:fillRect/>
          </a:stretch>
        </p:blipFill>
        <p:spPr>
          <a:xfrm>
            <a:off x="2226300" y="1455700"/>
            <a:ext cx="4691400" cy="648925"/>
          </a:xfrm>
          <a:prstGeom prst="rect">
            <a:avLst/>
          </a:prstGeom>
          <a:noFill/>
          <a:ln>
            <a:noFill/>
          </a:ln>
        </p:spPr>
      </p:pic>
      <p:pic>
        <p:nvPicPr>
          <p:cNvPr id="164" name="Google Shape;164;p26"/>
          <p:cNvPicPr preferRelativeResize="0"/>
          <p:nvPr/>
        </p:nvPicPr>
        <p:blipFill>
          <a:blip r:embed="rId4">
            <a:alphaModFix/>
          </a:blip>
          <a:stretch>
            <a:fillRect/>
          </a:stretch>
        </p:blipFill>
        <p:spPr>
          <a:xfrm>
            <a:off x="2226300" y="3297241"/>
            <a:ext cx="4691400" cy="6542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277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Cajas de souvenirs</a:t>
            </a:r>
            <a:endParaRPr/>
          </a:p>
        </p:txBody>
      </p:sp>
      <p:pic>
        <p:nvPicPr>
          <p:cNvPr id="170" name="Google Shape;170;p27"/>
          <p:cNvPicPr preferRelativeResize="0"/>
          <p:nvPr/>
        </p:nvPicPr>
        <p:blipFill rotWithShape="1">
          <a:blip r:embed="rId3">
            <a:alphaModFix/>
          </a:blip>
          <a:srcRect b="26308" l="0" r="0" t="29741"/>
          <a:stretch/>
        </p:blipFill>
        <p:spPr>
          <a:xfrm>
            <a:off x="1169613" y="1447499"/>
            <a:ext cx="3078200" cy="2743526"/>
          </a:xfrm>
          <a:prstGeom prst="rect">
            <a:avLst/>
          </a:prstGeom>
          <a:noFill/>
          <a:ln>
            <a:noFill/>
          </a:ln>
        </p:spPr>
      </p:pic>
      <p:sp>
        <p:nvSpPr>
          <p:cNvPr id="171" name="Google Shape;171;p27"/>
          <p:cNvSpPr txBox="1"/>
          <p:nvPr/>
        </p:nvSpPr>
        <p:spPr>
          <a:xfrm>
            <a:off x="1180363" y="4158075"/>
            <a:ext cx="307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2"/>
                </a:solidFill>
                <a:latin typeface="Average"/>
                <a:ea typeface="Average"/>
                <a:cs typeface="Average"/>
                <a:sym typeface="Average"/>
              </a:rPr>
              <a:t>Caja de souvenir</a:t>
            </a:r>
            <a:endParaRPr>
              <a:solidFill>
                <a:schemeClr val="lt2"/>
              </a:solidFill>
              <a:latin typeface="Average"/>
              <a:ea typeface="Average"/>
              <a:cs typeface="Average"/>
              <a:sym typeface="Average"/>
            </a:endParaRPr>
          </a:p>
        </p:txBody>
      </p:sp>
      <p:pic>
        <p:nvPicPr>
          <p:cNvPr id="172" name="Google Shape;172;p27"/>
          <p:cNvPicPr preferRelativeResize="0"/>
          <p:nvPr/>
        </p:nvPicPr>
        <p:blipFill rotWithShape="1">
          <a:blip r:embed="rId4">
            <a:alphaModFix/>
          </a:blip>
          <a:srcRect b="27034" l="0" r="0" t="12673"/>
          <a:stretch/>
        </p:blipFill>
        <p:spPr>
          <a:xfrm>
            <a:off x="5560163" y="1447500"/>
            <a:ext cx="2213142" cy="2743526"/>
          </a:xfrm>
          <a:prstGeom prst="rect">
            <a:avLst/>
          </a:prstGeom>
          <a:noFill/>
          <a:ln>
            <a:noFill/>
          </a:ln>
        </p:spPr>
      </p:pic>
      <p:sp>
        <p:nvSpPr>
          <p:cNvPr id="173" name="Google Shape;173;p27"/>
          <p:cNvSpPr txBox="1"/>
          <p:nvPr/>
        </p:nvSpPr>
        <p:spPr>
          <a:xfrm>
            <a:off x="5560163" y="4158075"/>
            <a:ext cx="221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2"/>
                </a:solidFill>
                <a:latin typeface="Average"/>
                <a:ea typeface="Average"/>
                <a:cs typeface="Average"/>
                <a:sym typeface="Average"/>
              </a:rPr>
              <a:t>Caja de souvenir en carrito</a:t>
            </a:r>
            <a:endParaRPr>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315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Notificaciones</a:t>
            </a:r>
            <a:endParaRPr/>
          </a:p>
        </p:txBody>
      </p:sp>
      <p:pic>
        <p:nvPicPr>
          <p:cNvPr id="179" name="Google Shape;179;p28"/>
          <p:cNvPicPr preferRelativeResize="0"/>
          <p:nvPr/>
        </p:nvPicPr>
        <p:blipFill rotWithShape="1">
          <a:blip r:embed="rId3">
            <a:alphaModFix/>
          </a:blip>
          <a:srcRect b="47354" l="1414" r="2376" t="41441"/>
          <a:stretch/>
        </p:blipFill>
        <p:spPr>
          <a:xfrm>
            <a:off x="2119900" y="1937488"/>
            <a:ext cx="4904224" cy="1268526"/>
          </a:xfrm>
          <a:prstGeom prst="rect">
            <a:avLst/>
          </a:prstGeom>
          <a:noFill/>
          <a:ln>
            <a:noFill/>
          </a:ln>
        </p:spPr>
      </p:pic>
      <p:sp>
        <p:nvSpPr>
          <p:cNvPr id="180" name="Google Shape;180;p28"/>
          <p:cNvSpPr txBox="1"/>
          <p:nvPr/>
        </p:nvSpPr>
        <p:spPr>
          <a:xfrm>
            <a:off x="2109775" y="3267075"/>
            <a:ext cx="4929300" cy="5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2"/>
                </a:solidFill>
                <a:latin typeface="Average"/>
                <a:ea typeface="Average"/>
                <a:cs typeface="Average"/>
                <a:sym typeface="Average"/>
              </a:rPr>
              <a:t>Ejemplo de notificación</a:t>
            </a:r>
            <a:endParaRPr>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Desarrollo</a:t>
            </a:r>
            <a:endParaRPr/>
          </a:p>
        </p:txBody>
      </p:sp>
      <p:sp>
        <p:nvSpPr>
          <p:cNvPr id="186" name="Google Shape;18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solidFill>
                  <a:schemeClr val="dk1"/>
                </a:solidFill>
              </a:rPr>
              <a:t>La estructura de la aplicación es </a:t>
            </a:r>
            <a:r>
              <a:rPr lang="es">
                <a:solidFill>
                  <a:schemeClr val="accent5"/>
                </a:solidFill>
              </a:rPr>
              <a:t>MVVM</a:t>
            </a:r>
            <a:r>
              <a:rPr lang="es">
                <a:solidFill>
                  <a:schemeClr val="dk1"/>
                </a:solidFill>
              </a:rPr>
              <a:t>, </a:t>
            </a:r>
            <a:r>
              <a:rPr lang="es">
                <a:solidFill>
                  <a:schemeClr val="dk1"/>
                </a:solidFill>
              </a:rPr>
              <a:t>es una de las arquitecturas más usadas, que facilita la separación del desarrollo por capas.</a:t>
            </a:r>
            <a:endParaRPr>
              <a:solidFill>
                <a:schemeClr val="dk1"/>
              </a:solidFill>
            </a:endParaRPr>
          </a:p>
        </p:txBody>
      </p:sp>
      <p:pic>
        <p:nvPicPr>
          <p:cNvPr id="187" name="Google Shape;187;p29"/>
          <p:cNvPicPr preferRelativeResize="0"/>
          <p:nvPr/>
        </p:nvPicPr>
        <p:blipFill>
          <a:blip r:embed="rId3">
            <a:alphaModFix/>
          </a:blip>
          <a:stretch>
            <a:fillRect/>
          </a:stretch>
        </p:blipFill>
        <p:spPr>
          <a:xfrm>
            <a:off x="1000125" y="2113625"/>
            <a:ext cx="7143750" cy="215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Pruebas</a:t>
            </a:r>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dk1"/>
                </a:solidFill>
              </a:rPr>
              <a:t>Tenemos tres tipos de test: </a:t>
            </a:r>
            <a:endParaRPr>
              <a:solidFill>
                <a:schemeClr val="dk1"/>
              </a:solidFill>
            </a:endParaRPr>
          </a:p>
          <a:p>
            <a:pPr indent="-342900" lvl="0" marL="457200" rtl="0" algn="l">
              <a:spcBef>
                <a:spcPts val="1200"/>
              </a:spcBef>
              <a:spcAft>
                <a:spcPts val="0"/>
              </a:spcAft>
              <a:buClr>
                <a:schemeClr val="dk1"/>
              </a:buClr>
              <a:buSzPts val="1800"/>
              <a:buChar char="-"/>
            </a:pPr>
            <a:r>
              <a:rPr lang="es">
                <a:solidFill>
                  <a:schemeClr val="dk1"/>
                </a:solidFill>
              </a:rPr>
              <a:t>Unitarios </a:t>
            </a:r>
            <a:r>
              <a:rPr lang="es" sz="1200">
                <a:solidFill>
                  <a:schemeClr val="accent5"/>
                </a:solidFill>
                <a:latin typeface="Arial"/>
                <a:ea typeface="Arial"/>
                <a:cs typeface="Arial"/>
                <a:sym typeface="Arial"/>
              </a:rPr>
              <a:t>( 70%)</a:t>
            </a:r>
            <a:endParaRPr>
              <a:solidFill>
                <a:schemeClr val="accent5"/>
              </a:solidFill>
            </a:endParaRPr>
          </a:p>
          <a:p>
            <a:pPr indent="-342900" lvl="0" marL="457200" rtl="0" algn="l">
              <a:spcBef>
                <a:spcPts val="0"/>
              </a:spcBef>
              <a:spcAft>
                <a:spcPts val="0"/>
              </a:spcAft>
              <a:buClr>
                <a:schemeClr val="dk1"/>
              </a:buClr>
              <a:buSzPts val="1800"/>
              <a:buChar char="-"/>
            </a:pPr>
            <a:r>
              <a:rPr lang="es">
                <a:solidFill>
                  <a:schemeClr val="dk1"/>
                </a:solidFill>
              </a:rPr>
              <a:t>Integración </a:t>
            </a:r>
            <a:r>
              <a:rPr lang="es" sz="1200">
                <a:solidFill>
                  <a:schemeClr val="accent5"/>
                </a:solidFill>
                <a:latin typeface="Arial"/>
                <a:ea typeface="Arial"/>
                <a:cs typeface="Arial"/>
                <a:sym typeface="Arial"/>
              </a:rPr>
              <a:t>(20%)</a:t>
            </a:r>
            <a:endParaRPr>
              <a:solidFill>
                <a:schemeClr val="accent5"/>
              </a:solidFill>
            </a:endParaRPr>
          </a:p>
          <a:p>
            <a:pPr indent="-342900" lvl="0" marL="457200" rtl="0" algn="l">
              <a:spcBef>
                <a:spcPts val="0"/>
              </a:spcBef>
              <a:spcAft>
                <a:spcPts val="0"/>
              </a:spcAft>
              <a:buClr>
                <a:schemeClr val="dk1"/>
              </a:buClr>
              <a:buSzPts val="1800"/>
              <a:buChar char="-"/>
            </a:pPr>
            <a:r>
              <a:rPr lang="es">
                <a:solidFill>
                  <a:schemeClr val="dk1"/>
                </a:solidFill>
              </a:rPr>
              <a:t>Ui </a:t>
            </a:r>
            <a:r>
              <a:rPr lang="es" sz="1200">
                <a:solidFill>
                  <a:schemeClr val="accent5"/>
                </a:solidFill>
                <a:latin typeface="Arial"/>
                <a:ea typeface="Arial"/>
                <a:cs typeface="Arial"/>
                <a:sym typeface="Arial"/>
              </a:rPr>
              <a:t>(10%)</a:t>
            </a:r>
            <a:endParaRPr>
              <a:solidFill>
                <a:schemeClr val="accent5"/>
              </a:solidFill>
            </a:endParaRPr>
          </a:p>
        </p:txBody>
      </p:sp>
      <p:pic>
        <p:nvPicPr>
          <p:cNvPr id="194" name="Google Shape;194;p30"/>
          <p:cNvPicPr preferRelativeResize="0"/>
          <p:nvPr/>
        </p:nvPicPr>
        <p:blipFill rotWithShape="1">
          <a:blip r:embed="rId3">
            <a:alphaModFix/>
          </a:blip>
          <a:srcRect b="21561" l="1277" r="2670" t="20067"/>
          <a:stretch/>
        </p:blipFill>
        <p:spPr>
          <a:xfrm>
            <a:off x="3385058" y="1152475"/>
            <a:ext cx="4319418" cy="3281649"/>
          </a:xfrm>
          <a:prstGeom prst="rect">
            <a:avLst/>
          </a:prstGeom>
          <a:noFill/>
          <a:ln>
            <a:noFill/>
          </a:ln>
        </p:spPr>
      </p:pic>
      <p:pic>
        <p:nvPicPr>
          <p:cNvPr id="195" name="Google Shape;195;p30"/>
          <p:cNvPicPr preferRelativeResize="0"/>
          <p:nvPr/>
        </p:nvPicPr>
        <p:blipFill rotWithShape="1">
          <a:blip r:embed="rId3">
            <a:alphaModFix/>
          </a:blip>
          <a:srcRect b="8740" l="9846" r="4602" t="78296"/>
          <a:stretch/>
        </p:blipFill>
        <p:spPr>
          <a:xfrm>
            <a:off x="1735089" y="2804927"/>
            <a:ext cx="5673823" cy="1074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000"/>
                                        <p:tgtEl>
                                          <p:spTgt spid="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Distribución</a:t>
            </a:r>
            <a:endParaRPr/>
          </a:p>
        </p:txBody>
      </p:sp>
      <p:sp>
        <p:nvSpPr>
          <p:cNvPr id="201" name="Google Shape;20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chemeClr val="dk1"/>
                </a:solidFill>
              </a:rPr>
              <a:t>La aplicación se distribuye a través de una apk a los clientes.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Índice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Clr>
                <a:schemeClr val="dk1"/>
              </a:buClr>
              <a:buSzPts val="1800"/>
              <a:buAutoNum type="arabicPeriod"/>
            </a:pPr>
            <a:r>
              <a:rPr lang="es">
                <a:solidFill>
                  <a:schemeClr val="dk1"/>
                </a:solidFill>
              </a:rPr>
              <a:t>Introducción</a:t>
            </a:r>
            <a:endParaRPr sz="1900">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Descripción</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Instalación</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Prototipado</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Diseño</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Desarrollo</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Pruebas</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Distribución</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Manual</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Conclusiones</a:t>
            </a:r>
            <a:endParaRPr>
              <a:solidFill>
                <a:schemeClr val="dk1"/>
              </a:solidFill>
            </a:endParaRPr>
          </a:p>
          <a:p>
            <a:pPr indent="-342900" lvl="0" marL="457200" rtl="0" algn="just">
              <a:spcBef>
                <a:spcPts val="0"/>
              </a:spcBef>
              <a:spcAft>
                <a:spcPts val="0"/>
              </a:spcAft>
              <a:buClr>
                <a:schemeClr val="dk1"/>
              </a:buClr>
              <a:buSzPts val="1800"/>
              <a:buAutoNum type="arabicPeriod"/>
            </a:pPr>
            <a:r>
              <a:rPr lang="es">
                <a:solidFill>
                  <a:schemeClr val="dk1"/>
                </a:solidFill>
              </a:rPr>
              <a:t>Bibliografía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277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Manual</a:t>
            </a:r>
            <a:endParaRPr/>
          </a:p>
        </p:txBody>
      </p:sp>
      <p:sp>
        <p:nvSpPr>
          <p:cNvPr id="207" name="Google Shape;20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u="sng">
                <a:solidFill>
                  <a:schemeClr val="hlink"/>
                </a:solidFill>
                <a:hlinkClick r:id="rId3"/>
              </a:rPr>
              <a:t>Gitbook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Conclusiones</a:t>
            </a:r>
            <a:endParaRPr/>
          </a:p>
        </p:txBody>
      </p:sp>
      <p:pic>
        <p:nvPicPr>
          <p:cNvPr id="213" name="Google Shape;213;p33"/>
          <p:cNvPicPr preferRelativeResize="0"/>
          <p:nvPr/>
        </p:nvPicPr>
        <p:blipFill>
          <a:blip r:embed="rId3">
            <a:alphaModFix/>
          </a:blip>
          <a:stretch>
            <a:fillRect/>
          </a:stretch>
        </p:blipFill>
        <p:spPr>
          <a:xfrm>
            <a:off x="2437742" y="1247725"/>
            <a:ext cx="4268526" cy="330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81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Idea</a:t>
            </a:r>
            <a:endParaRPr/>
          </a:p>
        </p:txBody>
      </p:sp>
      <p:sp>
        <p:nvSpPr>
          <p:cNvPr id="72" name="Google Shape;72;p15"/>
          <p:cNvSpPr txBox="1"/>
          <p:nvPr>
            <p:ph idx="1" type="body"/>
          </p:nvPr>
        </p:nvSpPr>
        <p:spPr>
          <a:xfrm>
            <a:off x="311700" y="114402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400">
                <a:solidFill>
                  <a:schemeClr val="dk1"/>
                </a:solidFill>
                <a:latin typeface="Arial"/>
                <a:ea typeface="Arial"/>
                <a:cs typeface="Arial"/>
                <a:sym typeface="Arial"/>
              </a:rPr>
              <a:t>La idea de la aplicación es realizar un catálogo de souvenirs online para una empresa.</a:t>
            </a:r>
            <a:endParaRPr sz="1400">
              <a:solidFill>
                <a:schemeClr val="dk1"/>
              </a:solidFill>
              <a:latin typeface="Arial"/>
              <a:ea typeface="Arial"/>
              <a:cs typeface="Arial"/>
              <a:sym typeface="Arial"/>
            </a:endParaRPr>
          </a:p>
          <a:p>
            <a:pPr indent="0" lvl="0" marL="0" rtl="0" algn="just">
              <a:spcBef>
                <a:spcPts val="0"/>
              </a:spcBef>
              <a:spcAft>
                <a:spcPts val="0"/>
              </a:spcAft>
              <a:buNone/>
            </a:pPr>
            <a:r>
              <a:t/>
            </a:r>
            <a:endParaRPr sz="1400">
              <a:solidFill>
                <a:schemeClr val="dk1"/>
              </a:solidFill>
              <a:latin typeface="Arial"/>
              <a:ea typeface="Arial"/>
              <a:cs typeface="Arial"/>
              <a:sym typeface="Arial"/>
            </a:endParaRPr>
          </a:p>
          <a:p>
            <a:pPr indent="0" lvl="0" marL="0" rtl="0" algn="just">
              <a:spcBef>
                <a:spcPts val="0"/>
              </a:spcBef>
              <a:spcAft>
                <a:spcPts val="0"/>
              </a:spcAft>
              <a:buNone/>
            </a:pPr>
            <a:r>
              <a:t/>
            </a:r>
            <a:endParaRPr sz="1400">
              <a:solidFill>
                <a:schemeClr val="dk1"/>
              </a:solidFill>
              <a:latin typeface="Arial"/>
              <a:ea typeface="Arial"/>
              <a:cs typeface="Arial"/>
              <a:sym typeface="Arial"/>
            </a:endParaRPr>
          </a:p>
        </p:txBody>
      </p:sp>
      <p:pic>
        <p:nvPicPr>
          <p:cNvPr id="73" name="Google Shape;73;p15"/>
          <p:cNvPicPr preferRelativeResize="0"/>
          <p:nvPr/>
        </p:nvPicPr>
        <p:blipFill>
          <a:blip r:embed="rId3">
            <a:alphaModFix/>
          </a:blip>
          <a:stretch>
            <a:fillRect/>
          </a:stretch>
        </p:blipFill>
        <p:spPr>
          <a:xfrm>
            <a:off x="1004038" y="1917975"/>
            <a:ext cx="3856874" cy="2406275"/>
          </a:xfrm>
          <a:prstGeom prst="rect">
            <a:avLst/>
          </a:prstGeom>
          <a:noFill/>
          <a:ln>
            <a:noFill/>
          </a:ln>
        </p:spPr>
      </p:pic>
      <p:sp>
        <p:nvSpPr>
          <p:cNvPr id="74" name="Google Shape;74;p15"/>
          <p:cNvSpPr txBox="1"/>
          <p:nvPr/>
        </p:nvSpPr>
        <p:spPr>
          <a:xfrm>
            <a:off x="696725" y="4413075"/>
            <a:ext cx="44715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verage"/>
                <a:ea typeface="Average"/>
                <a:cs typeface="Average"/>
                <a:sym typeface="Average"/>
              </a:rPr>
              <a:t>Empresa</a:t>
            </a:r>
            <a:endParaRPr sz="1200">
              <a:solidFill>
                <a:schemeClr val="dk1"/>
              </a:solidFill>
              <a:latin typeface="Average"/>
              <a:ea typeface="Average"/>
              <a:cs typeface="Average"/>
              <a:sym typeface="Average"/>
            </a:endParaRPr>
          </a:p>
        </p:txBody>
      </p:sp>
      <p:pic>
        <p:nvPicPr>
          <p:cNvPr id="75" name="Google Shape;75;p15"/>
          <p:cNvPicPr preferRelativeResize="0"/>
          <p:nvPr/>
        </p:nvPicPr>
        <p:blipFill rotWithShape="1">
          <a:blip r:embed="rId4">
            <a:alphaModFix/>
          </a:blip>
          <a:srcRect b="10020" l="1302" r="0" t="3742"/>
          <a:stretch/>
        </p:blipFill>
        <p:spPr>
          <a:xfrm>
            <a:off x="5454300" y="1917975"/>
            <a:ext cx="2572424" cy="2402598"/>
          </a:xfrm>
          <a:prstGeom prst="rect">
            <a:avLst/>
          </a:prstGeom>
          <a:noFill/>
          <a:ln>
            <a:noFill/>
          </a:ln>
        </p:spPr>
      </p:pic>
      <p:sp>
        <p:nvSpPr>
          <p:cNvPr id="76" name="Google Shape;76;p15"/>
          <p:cNvSpPr txBox="1"/>
          <p:nvPr/>
        </p:nvSpPr>
        <p:spPr>
          <a:xfrm>
            <a:off x="5454312" y="4404917"/>
            <a:ext cx="25725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Average"/>
                <a:ea typeface="Average"/>
                <a:cs typeface="Average"/>
                <a:sym typeface="Average"/>
              </a:rPr>
              <a:t>PDF con los souvenirs</a:t>
            </a:r>
            <a:endParaRPr sz="12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69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Tecnologías</a:t>
            </a:r>
            <a:endParaRPr/>
          </a:p>
        </p:txBody>
      </p:sp>
      <p:sp>
        <p:nvSpPr>
          <p:cNvPr id="82" name="Google Shape;82;p16"/>
          <p:cNvSpPr txBox="1"/>
          <p:nvPr/>
        </p:nvSpPr>
        <p:spPr>
          <a:xfrm>
            <a:off x="6172875" y="3550538"/>
            <a:ext cx="3552900" cy="136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Reduce código</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Intuitiva</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Acelera el desarrollo</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Potente</a:t>
            </a:r>
            <a:endParaRPr sz="1800">
              <a:solidFill>
                <a:schemeClr val="dk1"/>
              </a:solidFill>
              <a:latin typeface="Average"/>
              <a:ea typeface="Average"/>
              <a:cs typeface="Average"/>
              <a:sym typeface="Average"/>
            </a:endParaRPr>
          </a:p>
        </p:txBody>
      </p:sp>
      <p:pic>
        <p:nvPicPr>
          <p:cNvPr id="83" name="Google Shape;83;p16"/>
          <p:cNvPicPr preferRelativeResize="0"/>
          <p:nvPr/>
        </p:nvPicPr>
        <p:blipFill>
          <a:blip r:embed="rId3">
            <a:alphaModFix/>
          </a:blip>
          <a:stretch>
            <a:fillRect/>
          </a:stretch>
        </p:blipFill>
        <p:spPr>
          <a:xfrm>
            <a:off x="311700" y="1585213"/>
            <a:ext cx="2861399" cy="1609540"/>
          </a:xfrm>
          <a:prstGeom prst="rect">
            <a:avLst/>
          </a:prstGeom>
          <a:noFill/>
          <a:ln>
            <a:noFill/>
          </a:ln>
        </p:spPr>
      </p:pic>
      <p:pic>
        <p:nvPicPr>
          <p:cNvPr id="84" name="Google Shape;84;p16"/>
          <p:cNvPicPr preferRelativeResize="0"/>
          <p:nvPr/>
        </p:nvPicPr>
        <p:blipFill>
          <a:blip r:embed="rId4">
            <a:alphaModFix/>
          </a:blip>
          <a:stretch>
            <a:fillRect/>
          </a:stretch>
        </p:blipFill>
        <p:spPr>
          <a:xfrm>
            <a:off x="6369251" y="1017724"/>
            <a:ext cx="2356324" cy="2548474"/>
          </a:xfrm>
          <a:prstGeom prst="rect">
            <a:avLst/>
          </a:prstGeom>
          <a:noFill/>
          <a:ln>
            <a:noFill/>
          </a:ln>
        </p:spPr>
      </p:pic>
      <p:sp>
        <p:nvSpPr>
          <p:cNvPr id="85" name="Google Shape;85;p16"/>
          <p:cNvSpPr txBox="1"/>
          <p:nvPr/>
        </p:nvSpPr>
        <p:spPr>
          <a:xfrm>
            <a:off x="311700" y="3550538"/>
            <a:ext cx="3552900" cy="136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Versiones de tu código</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Estándar</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Usabilidad</a:t>
            </a:r>
            <a:endParaRPr sz="1800">
              <a:solidFill>
                <a:schemeClr val="dk1"/>
              </a:solidFill>
              <a:latin typeface="Average"/>
              <a:ea typeface="Average"/>
              <a:cs typeface="Average"/>
              <a:sym typeface="Average"/>
            </a:endParaRPr>
          </a:p>
        </p:txBody>
      </p:sp>
      <p:pic>
        <p:nvPicPr>
          <p:cNvPr id="86" name="Google Shape;86;p16"/>
          <p:cNvPicPr preferRelativeResize="0"/>
          <p:nvPr/>
        </p:nvPicPr>
        <p:blipFill>
          <a:blip r:embed="rId5">
            <a:alphaModFix/>
          </a:blip>
          <a:stretch>
            <a:fillRect/>
          </a:stretch>
        </p:blipFill>
        <p:spPr>
          <a:xfrm>
            <a:off x="3640475" y="1360425"/>
            <a:ext cx="1863050" cy="1863050"/>
          </a:xfrm>
          <a:prstGeom prst="rect">
            <a:avLst/>
          </a:prstGeom>
          <a:noFill/>
          <a:ln>
            <a:noFill/>
          </a:ln>
        </p:spPr>
      </p:pic>
      <p:sp>
        <p:nvSpPr>
          <p:cNvPr id="87" name="Google Shape;87;p16"/>
          <p:cNvSpPr txBox="1"/>
          <p:nvPr/>
        </p:nvSpPr>
        <p:spPr>
          <a:xfrm>
            <a:off x="3302175" y="3550550"/>
            <a:ext cx="2806500" cy="136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BDD online</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s" sz="1800">
                <a:solidFill>
                  <a:schemeClr val="dk1"/>
                </a:solidFill>
                <a:latin typeface="Average"/>
                <a:ea typeface="Average"/>
                <a:cs typeface="Average"/>
                <a:sym typeface="Average"/>
              </a:rPr>
              <a:t>Permite guardar imágenes</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1000"/>
                                        <p:tgtEl>
                                          <p:spTgt spid="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1000"/>
                                        <p:tgtEl>
                                          <p:spTgt spid="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1000"/>
                                        <p:tgtEl>
                                          <p:spTgt spid="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1000"/>
                                        <p:tgtEl>
                                          <p:spTgt spid="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Instalación</a:t>
            </a:r>
            <a:endParaRPr/>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chemeClr val="dk1"/>
                </a:solidFill>
              </a:rPr>
              <a:t>La aplicación se instala a través de una apk que le pasaré a los clientes.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234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Diseño funcional</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solidFill>
                  <a:schemeClr val="dk1"/>
                </a:solidFill>
              </a:rPr>
              <a:t>La funcionalidad en esta aplicación se divide en tres roles:</a:t>
            </a:r>
            <a:endParaRPr>
              <a:solidFill>
                <a:schemeClr val="dk1"/>
              </a:solidFill>
            </a:endParaRPr>
          </a:p>
          <a:p>
            <a:pPr indent="-342900" lvl="0" marL="457200" rtl="0" algn="just">
              <a:spcBef>
                <a:spcPts val="1200"/>
              </a:spcBef>
              <a:spcAft>
                <a:spcPts val="0"/>
              </a:spcAft>
              <a:buClr>
                <a:schemeClr val="dk1"/>
              </a:buClr>
              <a:buSzPts val="1800"/>
              <a:buChar char="-"/>
            </a:pPr>
            <a:r>
              <a:rPr lang="es">
                <a:solidFill>
                  <a:schemeClr val="dk1"/>
                </a:solidFill>
              </a:rPr>
              <a:t>Anónimo</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Cliente</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Administrador</a:t>
            </a:r>
            <a:endParaRPr>
              <a:solidFill>
                <a:schemeClr val="dk1"/>
              </a:solidFill>
            </a:endParaRPr>
          </a:p>
        </p:txBody>
      </p:sp>
      <p:pic>
        <p:nvPicPr>
          <p:cNvPr id="100" name="Google Shape;100;p18"/>
          <p:cNvPicPr preferRelativeResize="0"/>
          <p:nvPr/>
        </p:nvPicPr>
        <p:blipFill rotWithShape="1">
          <a:blip r:embed="rId3">
            <a:alphaModFix/>
          </a:blip>
          <a:srcRect b="51815" l="33753" r="18186" t="6785"/>
          <a:stretch/>
        </p:blipFill>
        <p:spPr>
          <a:xfrm>
            <a:off x="3382700" y="1711400"/>
            <a:ext cx="3845424" cy="294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000"/>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57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Registro</a:t>
            </a:r>
            <a:endParaRPr/>
          </a:p>
        </p:txBody>
      </p:sp>
      <p:pic>
        <p:nvPicPr>
          <p:cNvPr id="106" name="Google Shape;106;p19"/>
          <p:cNvPicPr preferRelativeResize="0"/>
          <p:nvPr/>
        </p:nvPicPr>
        <p:blipFill>
          <a:blip r:embed="rId3">
            <a:alphaModFix/>
          </a:blip>
          <a:stretch>
            <a:fillRect/>
          </a:stretch>
        </p:blipFill>
        <p:spPr>
          <a:xfrm>
            <a:off x="2590675" y="1080050"/>
            <a:ext cx="1858247" cy="3820974"/>
          </a:xfrm>
          <a:prstGeom prst="rect">
            <a:avLst/>
          </a:prstGeom>
          <a:noFill/>
          <a:ln>
            <a:noFill/>
          </a:ln>
        </p:spPr>
      </p:pic>
      <p:pic>
        <p:nvPicPr>
          <p:cNvPr id="107" name="Google Shape;107;p19"/>
          <p:cNvPicPr preferRelativeResize="0"/>
          <p:nvPr/>
        </p:nvPicPr>
        <p:blipFill>
          <a:blip r:embed="rId4">
            <a:alphaModFix/>
          </a:blip>
          <a:stretch>
            <a:fillRect/>
          </a:stretch>
        </p:blipFill>
        <p:spPr>
          <a:xfrm>
            <a:off x="4695072" y="1080050"/>
            <a:ext cx="1858247" cy="3820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78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Pantallas</a:t>
            </a:r>
            <a:endParaRPr/>
          </a:p>
        </p:txBody>
      </p:sp>
      <p:pic>
        <p:nvPicPr>
          <p:cNvPr id="113" name="Google Shape;113;p20"/>
          <p:cNvPicPr preferRelativeResize="0"/>
          <p:nvPr/>
        </p:nvPicPr>
        <p:blipFill>
          <a:blip r:embed="rId3">
            <a:alphaModFix/>
          </a:blip>
          <a:stretch>
            <a:fillRect/>
          </a:stretch>
        </p:blipFill>
        <p:spPr>
          <a:xfrm>
            <a:off x="858800" y="1247200"/>
            <a:ext cx="1757405" cy="3563950"/>
          </a:xfrm>
          <a:prstGeom prst="rect">
            <a:avLst/>
          </a:prstGeom>
          <a:noFill/>
          <a:ln>
            <a:noFill/>
          </a:ln>
        </p:spPr>
      </p:pic>
      <p:pic>
        <p:nvPicPr>
          <p:cNvPr id="114" name="Google Shape;114;p20"/>
          <p:cNvPicPr preferRelativeResize="0"/>
          <p:nvPr/>
        </p:nvPicPr>
        <p:blipFill>
          <a:blip r:embed="rId4">
            <a:alphaModFix/>
          </a:blip>
          <a:stretch>
            <a:fillRect/>
          </a:stretch>
        </p:blipFill>
        <p:spPr>
          <a:xfrm>
            <a:off x="2770595" y="1247200"/>
            <a:ext cx="1757405" cy="3563950"/>
          </a:xfrm>
          <a:prstGeom prst="rect">
            <a:avLst/>
          </a:prstGeom>
          <a:noFill/>
          <a:ln>
            <a:noFill/>
          </a:ln>
        </p:spPr>
      </p:pic>
      <p:pic>
        <p:nvPicPr>
          <p:cNvPr id="115" name="Google Shape;115;p20"/>
          <p:cNvPicPr preferRelativeResize="0"/>
          <p:nvPr/>
        </p:nvPicPr>
        <p:blipFill>
          <a:blip r:embed="rId5">
            <a:alphaModFix/>
          </a:blip>
          <a:stretch>
            <a:fillRect/>
          </a:stretch>
        </p:blipFill>
        <p:spPr>
          <a:xfrm>
            <a:off x="4682400" y="1247200"/>
            <a:ext cx="1757400" cy="3563950"/>
          </a:xfrm>
          <a:prstGeom prst="rect">
            <a:avLst/>
          </a:prstGeom>
          <a:noFill/>
          <a:ln>
            <a:noFill/>
          </a:ln>
        </p:spPr>
      </p:pic>
      <p:pic>
        <p:nvPicPr>
          <p:cNvPr id="116" name="Google Shape;116;p20"/>
          <p:cNvPicPr preferRelativeResize="0"/>
          <p:nvPr/>
        </p:nvPicPr>
        <p:blipFill>
          <a:blip r:embed="rId6">
            <a:alphaModFix/>
          </a:blip>
          <a:stretch>
            <a:fillRect/>
          </a:stretch>
        </p:blipFill>
        <p:spPr>
          <a:xfrm>
            <a:off x="6594200" y="1290638"/>
            <a:ext cx="1690999" cy="3477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161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Administrador</a:t>
            </a:r>
            <a:endParaRPr/>
          </a:p>
        </p:txBody>
      </p:sp>
      <p:pic>
        <p:nvPicPr>
          <p:cNvPr id="122" name="Google Shape;122;p21"/>
          <p:cNvPicPr preferRelativeResize="0"/>
          <p:nvPr/>
        </p:nvPicPr>
        <p:blipFill>
          <a:blip r:embed="rId3">
            <a:alphaModFix/>
          </a:blip>
          <a:stretch>
            <a:fillRect/>
          </a:stretch>
        </p:blipFill>
        <p:spPr>
          <a:xfrm>
            <a:off x="1509012" y="1040600"/>
            <a:ext cx="1761373" cy="3690952"/>
          </a:xfrm>
          <a:prstGeom prst="rect">
            <a:avLst/>
          </a:prstGeom>
          <a:noFill/>
          <a:ln>
            <a:noFill/>
          </a:ln>
        </p:spPr>
      </p:pic>
      <p:pic>
        <p:nvPicPr>
          <p:cNvPr id="123" name="Google Shape;123;p21"/>
          <p:cNvPicPr preferRelativeResize="0"/>
          <p:nvPr/>
        </p:nvPicPr>
        <p:blipFill>
          <a:blip r:embed="rId4">
            <a:alphaModFix/>
          </a:blip>
          <a:stretch>
            <a:fillRect/>
          </a:stretch>
        </p:blipFill>
        <p:spPr>
          <a:xfrm>
            <a:off x="3691307" y="1040600"/>
            <a:ext cx="1761373" cy="3690952"/>
          </a:xfrm>
          <a:prstGeom prst="rect">
            <a:avLst/>
          </a:prstGeom>
          <a:noFill/>
          <a:ln>
            <a:noFill/>
          </a:ln>
        </p:spPr>
      </p:pic>
      <p:pic>
        <p:nvPicPr>
          <p:cNvPr id="124" name="Google Shape;124;p21"/>
          <p:cNvPicPr preferRelativeResize="0"/>
          <p:nvPr/>
        </p:nvPicPr>
        <p:blipFill>
          <a:blip r:embed="rId5">
            <a:alphaModFix/>
          </a:blip>
          <a:stretch>
            <a:fillRect/>
          </a:stretch>
        </p:blipFill>
        <p:spPr>
          <a:xfrm>
            <a:off x="5873615" y="1040600"/>
            <a:ext cx="1761373" cy="3690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